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60" r:id="rId5"/>
    <p:sldId id="275" r:id="rId6"/>
    <p:sldId id="262" r:id="rId7"/>
    <p:sldId id="261" r:id="rId8"/>
    <p:sldId id="263" r:id="rId9"/>
    <p:sldId id="265" r:id="rId10"/>
    <p:sldId id="264" r:id="rId11"/>
    <p:sldId id="266" r:id="rId12"/>
    <p:sldId id="267" r:id="rId13"/>
    <p:sldId id="272" r:id="rId14"/>
    <p:sldId id="271" r:id="rId15"/>
    <p:sldId id="270" r:id="rId16"/>
    <p:sldId id="269" r:id="rId17"/>
    <p:sldId id="268" r:id="rId18"/>
    <p:sldId id="273" r:id="rId19"/>
    <p:sldId id="274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30" autoAdjust="0"/>
    <p:restoredTop sz="99475" autoAdjust="0"/>
  </p:normalViewPr>
  <p:slideViewPr>
    <p:cSldViewPr>
      <p:cViewPr>
        <p:scale>
          <a:sx n="100" d="100"/>
          <a:sy n="100" d="100"/>
        </p:scale>
        <p:origin x="-396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11560" y="1052736"/>
            <a:ext cx="37444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非标记引物</a:t>
            </a:r>
            <a:r>
              <a:rPr lang="en-US" altLang="zh-CN" sz="2800" b="1" dirty="0" smtClean="0"/>
              <a:t>3235OD</a:t>
            </a:r>
          </a:p>
          <a:p>
            <a:r>
              <a:rPr lang="en-US" altLang="zh-CN" sz="2800" b="1" dirty="0" smtClean="0"/>
              <a:t>FAM </a:t>
            </a:r>
            <a:r>
              <a:rPr lang="zh-CN" altLang="en-US" sz="2800" b="1" dirty="0" smtClean="0"/>
              <a:t>标记引物</a:t>
            </a:r>
            <a:r>
              <a:rPr lang="en-US" altLang="zh-CN" sz="2800" b="1" dirty="0" smtClean="0"/>
              <a:t>440OD</a:t>
            </a:r>
            <a:endParaRPr lang="zh-CN" altLang="en-US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2123728" y="260648"/>
            <a:ext cx="4968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到上周为止引物完成情况</a:t>
            </a:r>
            <a:endParaRPr lang="zh-CN" altLang="en-US" sz="32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6632"/>
            <a:ext cx="9144000" cy="31506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-180528" y="4554"/>
            <a:ext cx="9433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 smtClean="0"/>
              <a:t>6-Fluorescein Phosphoramidite  0.25g  7</a:t>
            </a:r>
            <a:r>
              <a:rPr lang="zh-CN" altLang="en-US" sz="2000" b="1" dirty="0" smtClean="0"/>
              <a:t>瓶（</a:t>
            </a:r>
            <a:r>
              <a:rPr lang="en-US" altLang="zh-CN" sz="2000" b="1" dirty="0" smtClean="0"/>
              <a:t>GLEN</a:t>
            </a:r>
            <a:r>
              <a:rPr lang="zh-CN" altLang="en-US" sz="2000" b="1" dirty="0" smtClean="0"/>
              <a:t>）跟葛老师用的不一样，暂时不用</a:t>
            </a:r>
            <a:endParaRPr lang="zh-CN" altLang="en-US" sz="2000" b="1" dirty="0"/>
          </a:p>
        </p:txBody>
      </p:sp>
      <p:sp>
        <p:nvSpPr>
          <p:cNvPr id="7" name="矩形 6"/>
          <p:cNvSpPr/>
          <p:nvPr/>
        </p:nvSpPr>
        <p:spPr>
          <a:xfrm>
            <a:off x="0" y="3356992"/>
            <a:ext cx="90364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Coupling: 15 minute coupling time recommended.</a:t>
            </a:r>
          </a:p>
          <a:p>
            <a:r>
              <a:rPr lang="en-US" altLang="zh-CN" dirty="0" smtClean="0"/>
              <a:t>Deprotection: Use ammonium hydroxide and deprotect as required by nucleobases. When using AMA, a small amount of a non-fluorescent impurity will be formed. To eliminate this impurity, first deprotect with ammonium hydroxide for 30 minutes at room temperature, add an equal volume of 40% methylamine and then complete the deprotection as required by the nucleobases - e.g. 10 minutes at 65°C or 2 hours at room temperature for standard bases.</a:t>
            </a:r>
          </a:p>
          <a:p>
            <a:r>
              <a:rPr lang="en-US" altLang="zh-CN" dirty="0" smtClean="0"/>
              <a:t>Storage: Refrigerated storage, maximum of 2-8°C, dry</a:t>
            </a:r>
          </a:p>
          <a:p>
            <a:r>
              <a:rPr lang="en-US" altLang="zh-CN" dirty="0" smtClean="0"/>
              <a:t>Stability in Solution: 2-3 days</a:t>
            </a:r>
            <a:endParaRPr lang="en-US" altLang="zh-C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905" y="116632"/>
            <a:ext cx="9089095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2080402" y="44624"/>
            <a:ext cx="42450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 smtClean="0"/>
              <a:t>TET  1g  1</a:t>
            </a:r>
            <a:r>
              <a:rPr lang="zh-CN" altLang="en-US" b="1" dirty="0" smtClean="0"/>
              <a:t>瓶（兆维）</a:t>
            </a:r>
            <a:r>
              <a:rPr lang="en-US" altLang="zh-CN" b="1" dirty="0" smtClean="0"/>
              <a:t>0.25g   1</a:t>
            </a:r>
            <a:r>
              <a:rPr lang="zh-CN" altLang="en-US" b="1" dirty="0" smtClean="0"/>
              <a:t>瓶（</a:t>
            </a:r>
            <a:r>
              <a:rPr lang="en-US" altLang="zh-CN" b="1" dirty="0" smtClean="0"/>
              <a:t>GLEN</a:t>
            </a:r>
            <a:r>
              <a:rPr lang="zh-CN" altLang="en-US" b="1" dirty="0" smtClean="0"/>
              <a:t>）</a:t>
            </a:r>
            <a:endParaRPr lang="zh-CN" altLang="en-US" b="1" dirty="0"/>
          </a:p>
        </p:txBody>
      </p:sp>
      <p:sp>
        <p:nvSpPr>
          <p:cNvPr id="6" name="矩形 5"/>
          <p:cNvSpPr/>
          <p:nvPr/>
        </p:nvSpPr>
        <p:spPr>
          <a:xfrm>
            <a:off x="0" y="3212976"/>
            <a:ext cx="99005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Coupling: 3 minute coupling time recommended</a:t>
            </a:r>
          </a:p>
          <a:p>
            <a:r>
              <a:rPr lang="en-US" altLang="zh-CN" dirty="0" smtClean="0"/>
              <a:t>Deprotection: No changes needed from standard method recommended by synthesizer manufacturer.</a:t>
            </a:r>
          </a:p>
          <a:p>
            <a:r>
              <a:rPr lang="en-US" altLang="zh-CN" dirty="0" smtClean="0"/>
              <a:t>Storage: Freezer storage, -10 to -30°C, dry</a:t>
            </a:r>
          </a:p>
          <a:p>
            <a:r>
              <a:rPr lang="en-US" altLang="zh-CN" dirty="0" smtClean="0"/>
              <a:t>Stability in Solution: 1-2 days, &lt;90% efficient after 4 days</a:t>
            </a:r>
            <a:endParaRPr lang="en-US" altLang="zh-C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1679"/>
            <a:ext cx="9144000" cy="2605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2699792" y="0"/>
            <a:ext cx="34254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/>
              <a:t>TAMRA-dT   0.25g  10</a:t>
            </a:r>
            <a:r>
              <a:rPr lang="zh-CN" altLang="en-US" b="1" dirty="0" smtClean="0"/>
              <a:t>瓶（</a:t>
            </a:r>
            <a:r>
              <a:rPr lang="en-US" altLang="zh-CN" b="1" dirty="0" smtClean="0"/>
              <a:t>GLEN</a:t>
            </a:r>
            <a:r>
              <a:rPr lang="zh-CN" altLang="en-US" b="1" dirty="0" smtClean="0"/>
              <a:t>）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0" y="2852936"/>
            <a:ext cx="885698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Diluent: 10% THF in Anhydrous Acetonitrile</a:t>
            </a:r>
          </a:p>
          <a:p>
            <a:r>
              <a:rPr lang="en-US" altLang="zh-CN" dirty="0" smtClean="0"/>
              <a:t>Coupling: Dissolve this product in anhydrous acetonitrile:THF (9:1). Allow 15 minutes for the product to go into solution. A 6 minute coupling time is recommended. Use either dmf-dG (10-1029-xx) with standard monomers and Cap A or use UltraMILD monomers (dA: 10-1601-xx, dC: 10-1015-xx, dG: 10-1621-xx, dT: 10-1030-xx ) and UltraMILD Cap Mix A (40-4210-xx/ 40-4212-xx)</a:t>
            </a:r>
          </a:p>
          <a:p>
            <a:r>
              <a:rPr lang="en-US" altLang="zh-CN" dirty="0" smtClean="0"/>
              <a:t>Deprotection: If standard monomers were used, deprotect in tert-butylamine/water 1:3 (v/v) for 6 hours at 60 °C.  If UltraMILD monomers were used, deprotect in 0.05M Potassium Carbonate in Methanol, 4 hours at Room Temperature. See Technical Bulletin for details (http://www.glenresearch.com/Technical/TB_UltraMild_Deprotection.pdf). </a:t>
            </a:r>
          </a:p>
          <a:p>
            <a:r>
              <a:rPr lang="en-US" altLang="zh-CN" dirty="0" smtClean="0"/>
              <a:t>Storage: Freezer storage, -10 to -30°C, dry</a:t>
            </a:r>
          </a:p>
          <a:p>
            <a:r>
              <a:rPr lang="en-US" altLang="zh-CN" dirty="0" smtClean="0"/>
              <a:t>Stability in Solution: 24 hours</a:t>
            </a:r>
            <a:endParaRPr lang="en-US" altLang="zh-C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29090"/>
            <a:ext cx="9144001" cy="21037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2"/>
          <p:cNvSpPr/>
          <p:nvPr/>
        </p:nvSpPr>
        <p:spPr>
          <a:xfrm>
            <a:off x="696188" y="0"/>
            <a:ext cx="6694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 smtClean="0"/>
              <a:t>5'-Amino-Modifier C6-TFA 0.25g  7</a:t>
            </a:r>
            <a:r>
              <a:rPr lang="zh-CN" altLang="en-US" b="1" dirty="0" smtClean="0"/>
              <a:t>瓶（兆维）</a:t>
            </a:r>
            <a:r>
              <a:rPr lang="en-US" altLang="zh-CN" b="1" dirty="0" smtClean="0"/>
              <a:t>0.25g   10</a:t>
            </a:r>
            <a:r>
              <a:rPr lang="zh-CN" altLang="en-US" b="1" dirty="0" smtClean="0"/>
              <a:t>瓶（</a:t>
            </a:r>
            <a:r>
              <a:rPr lang="en-US" altLang="zh-CN" b="1" dirty="0" smtClean="0"/>
              <a:t>GLEN</a:t>
            </a:r>
            <a:r>
              <a:rPr lang="zh-CN" altLang="en-US" b="1" dirty="0" smtClean="0"/>
              <a:t>）</a:t>
            </a:r>
            <a:endParaRPr lang="zh-CN" altLang="en-US" b="1" dirty="0"/>
          </a:p>
        </p:txBody>
      </p:sp>
      <p:sp>
        <p:nvSpPr>
          <p:cNvPr id="4" name="矩形 3"/>
          <p:cNvSpPr/>
          <p:nvPr/>
        </p:nvSpPr>
        <p:spPr>
          <a:xfrm>
            <a:off x="0" y="2276872"/>
            <a:ext cx="903649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Coupling: No changes needed from standard method recommended by synthesizer manufacturer.</a:t>
            </a:r>
          </a:p>
          <a:p>
            <a:r>
              <a:rPr lang="en-US" altLang="zh-CN" dirty="0" smtClean="0"/>
              <a:t>Deprotection: No changes needed from standard method recommended by synthesizer manufacturer.</a:t>
            </a:r>
          </a:p>
          <a:p>
            <a:r>
              <a:rPr lang="en-US" altLang="zh-CN" dirty="0" smtClean="0"/>
              <a:t>Storage: Freezer storage, -10 to -30°C, dry</a:t>
            </a:r>
          </a:p>
          <a:p>
            <a:r>
              <a:rPr lang="en-US" altLang="zh-CN" dirty="0" smtClean="0"/>
              <a:t>Stability in Solution: 2-3 days</a:t>
            </a:r>
            <a:endParaRPr lang="en-US" altLang="zh-C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6632"/>
            <a:ext cx="9144000" cy="1959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2"/>
          <p:cNvSpPr/>
          <p:nvPr/>
        </p:nvSpPr>
        <p:spPr>
          <a:xfrm>
            <a:off x="2305746" y="116632"/>
            <a:ext cx="43075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 smtClean="0"/>
              <a:t>5'-Amino-Modifier C6 0.25g   2</a:t>
            </a:r>
            <a:r>
              <a:rPr lang="zh-CN" altLang="en-US" b="1" dirty="0" smtClean="0"/>
              <a:t>瓶（</a:t>
            </a:r>
            <a:r>
              <a:rPr lang="en-US" altLang="zh-CN" b="1" dirty="0" smtClean="0"/>
              <a:t>GLEN</a:t>
            </a:r>
            <a:r>
              <a:rPr lang="zh-CN" altLang="en-US" b="1" dirty="0" smtClean="0"/>
              <a:t>）</a:t>
            </a:r>
            <a:endParaRPr lang="zh-CN" altLang="en-US" b="1" dirty="0"/>
          </a:p>
        </p:txBody>
      </p:sp>
      <p:sp>
        <p:nvSpPr>
          <p:cNvPr id="4" name="矩形 3"/>
          <p:cNvSpPr/>
          <p:nvPr/>
        </p:nvSpPr>
        <p:spPr>
          <a:xfrm>
            <a:off x="0" y="2420888"/>
            <a:ext cx="896448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Deprotection: Deprotect as required by nucleobases. WARNING: Drying down the oligo after cleavage and deprotection without addition of an non-volatile base (for example, TRIS) will lead to loss of the Trityl protecting group.</a:t>
            </a:r>
          </a:p>
          <a:p>
            <a:r>
              <a:rPr lang="en-US" altLang="zh-CN" dirty="0" smtClean="0"/>
              <a:t>Storage: Freezer storage, -10 to -30°C, dry</a:t>
            </a:r>
          </a:p>
          <a:p>
            <a:r>
              <a:rPr lang="en-US" altLang="zh-CN" dirty="0" smtClean="0"/>
              <a:t>Stability in Solution: 2-3 days</a:t>
            </a:r>
            <a:endParaRPr lang="en-US" altLang="zh-C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04664"/>
            <a:ext cx="9144000" cy="30864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2"/>
          <p:cNvSpPr/>
          <p:nvPr/>
        </p:nvSpPr>
        <p:spPr>
          <a:xfrm>
            <a:off x="971600" y="0"/>
            <a:ext cx="72728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/>
              <a:t>Fluorescein-dT Phosphoramidite      0.25g   5</a:t>
            </a:r>
            <a:r>
              <a:rPr lang="zh-CN" altLang="en-US" b="1" dirty="0" smtClean="0"/>
              <a:t>瓶（</a:t>
            </a:r>
            <a:r>
              <a:rPr lang="en-US" altLang="zh-CN" b="1" dirty="0" smtClean="0"/>
              <a:t>GLEN</a:t>
            </a:r>
            <a:r>
              <a:rPr lang="zh-CN" altLang="en-US" b="1" dirty="0" smtClean="0"/>
              <a:t>）</a:t>
            </a:r>
            <a:endParaRPr lang="zh-CN" altLang="en-US" b="1" dirty="0"/>
          </a:p>
        </p:txBody>
      </p:sp>
      <p:sp>
        <p:nvSpPr>
          <p:cNvPr id="4" name="矩形 3"/>
          <p:cNvSpPr/>
          <p:nvPr/>
        </p:nvSpPr>
        <p:spPr>
          <a:xfrm>
            <a:off x="0" y="3573016"/>
            <a:ext cx="90364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Coupling: 10 minute coupling time recommended.</a:t>
            </a:r>
          </a:p>
          <a:p>
            <a:r>
              <a:rPr lang="en-US" altLang="zh-CN" dirty="0" smtClean="0"/>
              <a:t>Deprotection: Use ammonium hydroxide and deprotect as required by nucleobases. When using AMA, a small amount of a non-fluorescent impurity will be formed. To eliminate this impurity, first deprotect with ammonium hydroxide for 30 minutes at room temperature, add an equal volume of 40% methylamine and then complete the deprotection as required by the nucleobases - e.g. 10 minutes at 65°C or 2 hours at room temperature for standard bases.</a:t>
            </a:r>
          </a:p>
          <a:p>
            <a:r>
              <a:rPr lang="en-US" altLang="zh-CN" dirty="0" smtClean="0"/>
              <a:t>Storage: Refrigerated storage, maximum of 2-8°C, dry</a:t>
            </a:r>
          </a:p>
          <a:p>
            <a:r>
              <a:rPr lang="en-US" altLang="zh-CN" dirty="0" smtClean="0"/>
              <a:t>Stability in Solution: 24 hours</a:t>
            </a:r>
            <a:endParaRPr lang="en-US" altLang="zh-CN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88640"/>
            <a:ext cx="8267700" cy="288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2"/>
          <p:cNvSpPr/>
          <p:nvPr/>
        </p:nvSpPr>
        <p:spPr>
          <a:xfrm>
            <a:off x="2627784" y="116632"/>
            <a:ext cx="29787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/>
              <a:t>dA-CPG 2000   1g   2</a:t>
            </a:r>
            <a:r>
              <a:rPr lang="zh-CN" altLang="en-US" b="1" dirty="0" smtClean="0"/>
              <a:t>瓶</a:t>
            </a:r>
            <a:r>
              <a:rPr lang="en-US" altLang="zh-CN" b="1" dirty="0" smtClean="0"/>
              <a:t>(GLEN)</a:t>
            </a:r>
            <a:endParaRPr lang="en-US" altLang="zh-CN" b="1" dirty="0"/>
          </a:p>
        </p:txBody>
      </p:sp>
      <p:sp>
        <p:nvSpPr>
          <p:cNvPr id="4" name="矩形 3"/>
          <p:cNvSpPr/>
          <p:nvPr/>
        </p:nvSpPr>
        <p:spPr>
          <a:xfrm>
            <a:off x="251520" y="3212976"/>
            <a:ext cx="82809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Coupling: No changes needed from standard method recommended by synthesizer manufacturer.</a:t>
            </a:r>
          </a:p>
          <a:p>
            <a:r>
              <a:rPr lang="en-US" altLang="zh-CN" dirty="0" smtClean="0"/>
              <a:t>Deprotection: Deprotect using the protocol required by the nucleobases.</a:t>
            </a:r>
          </a:p>
          <a:p>
            <a:r>
              <a:rPr lang="en-US" altLang="zh-CN" dirty="0" smtClean="0"/>
              <a:t>Storage: Controlled room temperature or lower, dry</a:t>
            </a:r>
          </a:p>
          <a:p>
            <a:r>
              <a:rPr lang="en-US" altLang="zh-CN" dirty="0" smtClean="0"/>
              <a:t>Stability in Solution: Not Applicable</a:t>
            </a:r>
            <a:endParaRPr lang="en-US" altLang="zh-CN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260648"/>
            <a:ext cx="8568952" cy="287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2"/>
          <p:cNvSpPr/>
          <p:nvPr/>
        </p:nvSpPr>
        <p:spPr>
          <a:xfrm>
            <a:off x="3707904" y="260648"/>
            <a:ext cx="29787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/>
              <a:t>dG-CPG 2000   1g   2</a:t>
            </a:r>
            <a:r>
              <a:rPr lang="zh-CN" altLang="en-US" b="1" dirty="0" smtClean="0"/>
              <a:t>瓶</a:t>
            </a:r>
            <a:r>
              <a:rPr lang="en-US" altLang="zh-CN" b="1" dirty="0" smtClean="0"/>
              <a:t>(GLEN)</a:t>
            </a:r>
            <a:endParaRPr lang="en-US" altLang="zh-CN" b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260648"/>
            <a:ext cx="7886700" cy="278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4211960" y="332656"/>
            <a:ext cx="29867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/>
              <a:t>dC-CPG 2000   1g   2</a:t>
            </a:r>
            <a:r>
              <a:rPr lang="zh-CN" altLang="en-US" b="1" dirty="0" smtClean="0"/>
              <a:t>瓶</a:t>
            </a:r>
            <a:r>
              <a:rPr lang="en-US" altLang="zh-CN" b="1" dirty="0" smtClean="0"/>
              <a:t>(GLEN)</a:t>
            </a:r>
            <a:endParaRPr lang="en-US" altLang="zh-CN" b="1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260648"/>
            <a:ext cx="7439025" cy="280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3995936" y="404664"/>
            <a:ext cx="29610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/>
              <a:t>dT-CPG 2000   1g   2</a:t>
            </a:r>
            <a:r>
              <a:rPr lang="zh-CN" altLang="en-US" b="1" dirty="0" smtClean="0"/>
              <a:t>瓶</a:t>
            </a:r>
            <a:r>
              <a:rPr lang="en-US" altLang="zh-CN" b="1" dirty="0" smtClean="0"/>
              <a:t>(GLEN)</a:t>
            </a:r>
            <a:endParaRPr lang="en-US" altLang="zh-CN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496" y="1598657"/>
            <a:ext cx="4752528" cy="2910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12" y="1326206"/>
            <a:ext cx="9144000" cy="302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矩形 3"/>
          <p:cNvSpPr/>
          <p:nvPr/>
        </p:nvSpPr>
        <p:spPr>
          <a:xfrm>
            <a:off x="3127578" y="188640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3200" b="1" dirty="0" smtClean="0"/>
              <a:t>活化酯进度</a:t>
            </a:r>
            <a:endParaRPr lang="zh-CN" altLang="en-US" sz="3200" b="1" dirty="0"/>
          </a:p>
        </p:txBody>
      </p:sp>
      <p:sp>
        <p:nvSpPr>
          <p:cNvPr id="7" name="矩形 6"/>
          <p:cNvSpPr/>
          <p:nvPr/>
        </p:nvSpPr>
        <p:spPr>
          <a:xfrm>
            <a:off x="0" y="755412"/>
            <a:ext cx="76683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/>
              <a:t>汤明祥做了</a:t>
            </a:r>
            <a:r>
              <a:rPr lang="en-US" altLang="zh-CN" sz="2400" b="1" dirty="0" smtClean="0"/>
              <a:t>30OD</a:t>
            </a:r>
            <a:r>
              <a:rPr lang="zh-CN" altLang="en-US" sz="2400" b="1" dirty="0" smtClean="0"/>
              <a:t>的</a:t>
            </a:r>
            <a:r>
              <a:rPr lang="en-US" altLang="zh-CN" sz="2400" b="1" dirty="0" smtClean="0"/>
              <a:t>TAMRA</a:t>
            </a:r>
            <a:r>
              <a:rPr lang="zh-CN" altLang="en-US" sz="2400" b="1" dirty="0" smtClean="0"/>
              <a:t>引物</a:t>
            </a:r>
            <a:r>
              <a:rPr lang="en-US" altLang="zh-CN" sz="2400" b="1" dirty="0" smtClean="0"/>
              <a:t>,</a:t>
            </a:r>
            <a:r>
              <a:rPr lang="zh-CN" altLang="en-US" sz="2400" b="1" dirty="0" smtClean="0"/>
              <a:t>等周一拿给葛老师测试。</a:t>
            </a:r>
            <a:endParaRPr lang="en-US" altLang="zh-CN" sz="2400" b="1" dirty="0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35497" y="1196752"/>
            <a:ext cx="864095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/>
              <a:t>反应大约用掉</a:t>
            </a:r>
            <a:r>
              <a:rPr lang="en-US" altLang="zh-CN" sz="2400" b="1" dirty="0" smtClean="0"/>
              <a:t>0.5mg</a:t>
            </a:r>
            <a:r>
              <a:rPr lang="zh-CN" altLang="en-US" sz="2400" b="1" dirty="0" smtClean="0"/>
              <a:t>活化酯</a:t>
            </a:r>
            <a:r>
              <a:rPr lang="en-US" altLang="zh-CN" sz="2400" b="1" dirty="0" smtClean="0"/>
              <a:t>,</a:t>
            </a:r>
            <a:r>
              <a:rPr lang="zh-CN" altLang="en-US" sz="2400" b="1" dirty="0" smtClean="0"/>
              <a:t>相当于</a:t>
            </a:r>
            <a:r>
              <a:rPr lang="en-US" altLang="zh-CN" sz="2400" b="1" dirty="0" smtClean="0"/>
              <a:t>947.8nmol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DNA</a:t>
            </a:r>
            <a:r>
              <a:rPr lang="zh-CN" altLang="en-US" sz="2400" b="1" dirty="0" smtClean="0"/>
              <a:t>转化率超过</a:t>
            </a:r>
            <a:r>
              <a:rPr lang="en-US" altLang="zh-CN" sz="2400" b="1" dirty="0" smtClean="0"/>
              <a:t>60%</a:t>
            </a:r>
            <a:r>
              <a:rPr lang="zh-CN" altLang="en-US" sz="2400" b="1" dirty="0" smtClean="0"/>
              <a:t>，活化酯转化率约</a:t>
            </a:r>
            <a:r>
              <a:rPr lang="en-US" altLang="zh-CN" sz="2400" b="1" dirty="0" smtClean="0"/>
              <a:t>10%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DNA</a:t>
            </a:r>
            <a:r>
              <a:rPr lang="zh-CN" altLang="en-US" sz="2400" b="1" dirty="0" smtClean="0"/>
              <a:t>粗品是用</a:t>
            </a:r>
            <a:r>
              <a:rPr lang="en-US" altLang="zh-CN" sz="2400" b="1" dirty="0" smtClean="0"/>
              <a:t>230ulPH=8.3</a:t>
            </a:r>
            <a:r>
              <a:rPr lang="zh-CN" altLang="en-US" sz="2400" b="1" dirty="0" smtClean="0"/>
              <a:t>的</a:t>
            </a:r>
            <a:r>
              <a:rPr lang="en-US" altLang="zh-CN" sz="2400" b="1" dirty="0" smtClean="0"/>
              <a:t>0.1MNaHCO3</a:t>
            </a:r>
            <a:r>
              <a:rPr lang="zh-CN" altLang="en-US" sz="2400" b="1" dirty="0" smtClean="0"/>
              <a:t>溶解</a:t>
            </a:r>
            <a:r>
              <a:rPr lang="en-US" altLang="zh-CN" sz="2400" b="1" dirty="0" smtClean="0"/>
              <a:t>, DNA</a:t>
            </a:r>
            <a:r>
              <a:rPr lang="zh-CN" altLang="en-US" sz="2400" b="1" dirty="0" smtClean="0"/>
              <a:t>浓度是</a:t>
            </a:r>
            <a:r>
              <a:rPr lang="en-US" altLang="zh-CN" sz="2400" b="1" dirty="0" smtClean="0"/>
              <a:t>0.76mM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TAMRA</a:t>
            </a:r>
            <a:r>
              <a:rPr lang="zh-CN" altLang="en-US" sz="2400" b="1" dirty="0" smtClean="0"/>
              <a:t>活化酯用</a:t>
            </a:r>
            <a:r>
              <a:rPr lang="en-US" altLang="zh-CN" sz="2400" b="1" dirty="0" smtClean="0"/>
              <a:t>25ulDMSO</a:t>
            </a:r>
            <a:r>
              <a:rPr lang="zh-CN" altLang="en-US" sz="2400" b="1" dirty="0" smtClean="0"/>
              <a:t>溶解，浓度是</a:t>
            </a:r>
            <a:r>
              <a:rPr lang="en-US" altLang="zh-CN" sz="2400" b="1" dirty="0" smtClean="0"/>
              <a:t>37.9mM</a:t>
            </a:r>
            <a:r>
              <a:rPr lang="zh-CN" altLang="en-US" sz="2400" b="1" dirty="0" smtClean="0"/>
              <a:t>，分</a:t>
            </a:r>
            <a:r>
              <a:rPr lang="en-US" altLang="zh-CN" sz="2400" b="1" dirty="0" smtClean="0"/>
              <a:t>3</a:t>
            </a:r>
            <a:r>
              <a:rPr lang="zh-CN" altLang="en-US" sz="2400" b="1" dirty="0" smtClean="0"/>
              <a:t>次加到</a:t>
            </a:r>
            <a:r>
              <a:rPr lang="en-US" altLang="zh-CN" sz="2400" b="1" dirty="0" smtClean="0"/>
              <a:t>DNA</a:t>
            </a:r>
            <a:r>
              <a:rPr lang="zh-CN" altLang="en-US" sz="2400" b="1" dirty="0" smtClean="0"/>
              <a:t>溶液中。</a:t>
            </a:r>
            <a:endParaRPr lang="en-US" altLang="zh-CN" sz="2400" b="1" dirty="0" smtClean="0"/>
          </a:p>
          <a:p>
            <a:endParaRPr lang="en-US" altLang="zh-CN" sz="2400" b="1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548680"/>
            <a:ext cx="6880375" cy="5040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11760" y="116632"/>
            <a:ext cx="374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待完成引物订单</a:t>
            </a:r>
            <a:endParaRPr lang="zh-CN" altLang="en-US" sz="3200" b="1" dirty="0"/>
          </a:p>
        </p:txBody>
      </p:sp>
      <p:sp>
        <p:nvSpPr>
          <p:cNvPr id="5" name="矩形 4"/>
          <p:cNvSpPr/>
          <p:nvPr/>
        </p:nvSpPr>
        <p:spPr>
          <a:xfrm>
            <a:off x="683568" y="90872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400" b="1" dirty="0" smtClean="0"/>
              <a:t>非标记引物</a:t>
            </a:r>
            <a:r>
              <a:rPr lang="en-US" altLang="zh-CN" sz="2400" b="1" dirty="0" smtClean="0"/>
              <a:t>10810OD</a:t>
            </a:r>
          </a:p>
          <a:p>
            <a:r>
              <a:rPr lang="en-US" altLang="zh-CN" sz="2400" b="1" dirty="0" smtClean="0"/>
              <a:t>FAM </a:t>
            </a:r>
            <a:r>
              <a:rPr lang="zh-CN" altLang="en-US" sz="2400" b="1" dirty="0" smtClean="0"/>
              <a:t>标记引物</a:t>
            </a:r>
            <a:r>
              <a:rPr lang="en-US" altLang="zh-CN" sz="2400" b="1" dirty="0" smtClean="0"/>
              <a:t>1580OD</a:t>
            </a:r>
          </a:p>
          <a:p>
            <a:r>
              <a:rPr lang="en-US" altLang="zh-CN" sz="2400" b="1" dirty="0" smtClean="0"/>
              <a:t>HEX </a:t>
            </a:r>
            <a:r>
              <a:rPr lang="zh-CN" altLang="en-US" sz="2400" b="1" dirty="0" smtClean="0"/>
              <a:t>标记引物</a:t>
            </a:r>
            <a:r>
              <a:rPr lang="en-US" altLang="zh-CN" sz="2400" b="1" dirty="0" smtClean="0"/>
              <a:t>1670OD</a:t>
            </a:r>
            <a:endParaRPr lang="zh-CN" altLang="en-US" sz="24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31840" y="260648"/>
            <a:ext cx="2376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/>
              <a:t>下周计划</a:t>
            </a:r>
            <a:endParaRPr lang="zh-CN" alt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23528" y="1412776"/>
            <a:ext cx="86409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1.</a:t>
            </a:r>
            <a:r>
              <a:rPr lang="zh-CN" altLang="en-US" sz="2800" b="1" dirty="0" smtClean="0"/>
              <a:t>进一</a:t>
            </a:r>
            <a:r>
              <a:rPr lang="zh-CN" altLang="en-US" sz="2800" b="1" dirty="0" smtClean="0"/>
              <a:t>步提高</a:t>
            </a:r>
            <a:r>
              <a:rPr lang="en-US" altLang="zh-CN" sz="2800" b="1" dirty="0" smtClean="0"/>
              <a:t>HPLC</a:t>
            </a:r>
            <a:r>
              <a:rPr lang="zh-CN" altLang="en-US" sz="2800" b="1" dirty="0" smtClean="0"/>
              <a:t>纯化的效率。</a:t>
            </a:r>
            <a:endParaRPr lang="en-US" altLang="zh-CN" sz="2800" b="1" dirty="0" smtClean="0"/>
          </a:p>
          <a:p>
            <a:r>
              <a:rPr lang="en-US" altLang="zh-CN" sz="2800" b="1" dirty="0" smtClean="0"/>
              <a:t>2.</a:t>
            </a:r>
            <a:r>
              <a:rPr lang="zh-CN" altLang="en-US" sz="2800" b="1" dirty="0" smtClean="0"/>
              <a:t>提高合成效率，需要等</a:t>
            </a:r>
            <a:r>
              <a:rPr lang="en-US" altLang="zh-CN" sz="2800" b="1" dirty="0" smtClean="0"/>
              <a:t>500nmol</a:t>
            </a:r>
            <a:r>
              <a:rPr lang="zh-CN" altLang="en-US" sz="2800" b="1" dirty="0" smtClean="0"/>
              <a:t>柱子到货，</a:t>
            </a:r>
            <a:r>
              <a:rPr lang="en-US" altLang="zh-CN" sz="2800" b="1" dirty="0" smtClean="0"/>
              <a:t>3900</a:t>
            </a:r>
            <a:r>
              <a:rPr lang="zh-CN" altLang="en-US" sz="2800" b="1" dirty="0" smtClean="0"/>
              <a:t>用</a:t>
            </a:r>
            <a:r>
              <a:rPr lang="en-US" altLang="zh-CN" sz="2800" b="1" dirty="0" smtClean="0"/>
              <a:t>100nmol</a:t>
            </a:r>
            <a:r>
              <a:rPr lang="zh-CN" altLang="en-US" sz="2800" b="1" dirty="0" smtClean="0"/>
              <a:t>柱子已经不能满足需求。</a:t>
            </a:r>
            <a:endParaRPr lang="en-US" altLang="zh-CN" sz="2800" b="1" dirty="0" smtClean="0"/>
          </a:p>
          <a:p>
            <a:r>
              <a:rPr lang="en-US" altLang="zh-CN" sz="2800" b="1" dirty="0" smtClean="0"/>
              <a:t>3.</a:t>
            </a:r>
            <a:r>
              <a:rPr lang="zh-CN" altLang="en-US" sz="2800" b="1" dirty="0" smtClean="0"/>
              <a:t>合</a:t>
            </a:r>
            <a:r>
              <a:rPr lang="en-US" altLang="zh-CN" sz="2800" b="1" dirty="0" smtClean="0"/>
              <a:t>HEX</a:t>
            </a:r>
            <a:r>
              <a:rPr lang="zh-CN" altLang="en-US" sz="2800" b="1" dirty="0" smtClean="0"/>
              <a:t>标记的引物。</a:t>
            </a:r>
            <a:endParaRPr lang="en-US" altLang="zh-CN" sz="2800" b="1" dirty="0" smtClean="0"/>
          </a:p>
          <a:p>
            <a:r>
              <a:rPr lang="en-US" altLang="zh-CN" sz="2800" b="1" dirty="0" smtClean="0"/>
              <a:t>4.</a:t>
            </a:r>
            <a:r>
              <a:rPr lang="zh-CN" altLang="en-US" sz="2800" b="1" dirty="0" smtClean="0"/>
              <a:t>活</a:t>
            </a:r>
            <a:r>
              <a:rPr lang="zh-CN" altLang="en-US" sz="2800" b="1" dirty="0" smtClean="0"/>
              <a:t>化</a:t>
            </a:r>
            <a:r>
              <a:rPr lang="zh-CN" altLang="en-US" sz="2800" b="1" dirty="0" smtClean="0"/>
              <a:t>酯尽快做起来。</a:t>
            </a:r>
            <a:endParaRPr lang="zh-CN" altLang="en-US" sz="28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23728" y="332656"/>
            <a:ext cx="50405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/>
              <a:t>下面是一些单体的信息。</a:t>
            </a:r>
            <a:endParaRPr lang="zh-CN" altLang="en-US" sz="32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116632"/>
            <a:ext cx="9144001" cy="30909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2267744" y="76562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 smtClean="0"/>
              <a:t>HEX  1g  1</a:t>
            </a:r>
            <a:r>
              <a:rPr lang="zh-CN" altLang="en-US" sz="2000" b="1" dirty="0" smtClean="0"/>
              <a:t>瓶（兆维）</a:t>
            </a:r>
            <a:endParaRPr lang="zh-CN" altLang="en-US" sz="2000" b="1" dirty="0"/>
          </a:p>
        </p:txBody>
      </p:sp>
      <p:sp>
        <p:nvSpPr>
          <p:cNvPr id="7" name="矩形 6"/>
          <p:cNvSpPr/>
          <p:nvPr/>
        </p:nvSpPr>
        <p:spPr>
          <a:xfrm>
            <a:off x="0" y="3356992"/>
            <a:ext cx="874846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Coupling: 3 minute coupling time recommended.</a:t>
            </a:r>
          </a:p>
          <a:p>
            <a:r>
              <a:rPr lang="en-US" altLang="zh-CN" dirty="0" smtClean="0"/>
              <a:t>Deprotection: Ammonium Hydroxide for 24 hrs at room temperature or as required by nucleobases.</a:t>
            </a:r>
          </a:p>
          <a:p>
            <a:r>
              <a:rPr lang="en-US" altLang="zh-CN" dirty="0" smtClean="0"/>
              <a:t>Storage: Freezer storage, -10 to -30°C, dry</a:t>
            </a:r>
          </a:p>
          <a:p>
            <a:r>
              <a:rPr lang="en-US" altLang="zh-CN" dirty="0" smtClean="0"/>
              <a:t>Stability in Solution: 1-2 days, &lt;90% efficient after 4 days</a:t>
            </a:r>
            <a:endParaRPr lang="en-US" altLang="zh-C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60648"/>
            <a:ext cx="9124007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1835696" y="251356"/>
            <a:ext cx="61206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 smtClean="0"/>
              <a:t>SIMA(HEX)  0.25g  10</a:t>
            </a:r>
            <a:r>
              <a:rPr lang="zh-CN" altLang="en-US" sz="2000" b="1" dirty="0" smtClean="0"/>
              <a:t>瓶（</a:t>
            </a:r>
            <a:r>
              <a:rPr lang="en-US" altLang="zh-CN" sz="2000" b="1" dirty="0" smtClean="0"/>
              <a:t>GLEN</a:t>
            </a:r>
            <a:r>
              <a:rPr lang="zh-CN" altLang="en-US" sz="2000" b="1" dirty="0" smtClean="0"/>
              <a:t>）可能用不到</a:t>
            </a:r>
            <a:endParaRPr lang="zh-CN" altLang="en-US" sz="2000" b="1" dirty="0"/>
          </a:p>
        </p:txBody>
      </p:sp>
      <p:sp>
        <p:nvSpPr>
          <p:cNvPr id="7" name="矩形 6"/>
          <p:cNvSpPr/>
          <p:nvPr/>
        </p:nvSpPr>
        <p:spPr>
          <a:xfrm>
            <a:off x="0" y="3861048"/>
            <a:ext cx="896448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Coupling: 3 minute coupling time recommended.</a:t>
            </a:r>
          </a:p>
          <a:p>
            <a:r>
              <a:rPr lang="en-US" altLang="zh-CN" dirty="0" smtClean="0"/>
              <a:t>Deprotection: No changes needed from standard method recommended by synthesizer manufacturer.</a:t>
            </a:r>
          </a:p>
          <a:p>
            <a:r>
              <a:rPr lang="en-US" altLang="zh-CN" dirty="0" smtClean="0"/>
              <a:t>Storage: Freezer storage, -10 to -30°C, dry</a:t>
            </a:r>
          </a:p>
          <a:p>
            <a:r>
              <a:rPr lang="en-US" altLang="zh-CN" dirty="0" smtClean="0"/>
              <a:t>Stability in Solution: 1-2 days, &lt;90% efficient after 4 days</a:t>
            </a:r>
            <a:endParaRPr lang="en-US" altLang="zh-C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5722"/>
            <a:ext cx="9144000" cy="3465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2555776" y="44624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 smtClean="0"/>
              <a:t>6-FAM  1g  1</a:t>
            </a:r>
            <a:r>
              <a:rPr lang="zh-CN" altLang="en-US" sz="2000" b="1" dirty="0" smtClean="0"/>
              <a:t>瓶（兆维）</a:t>
            </a:r>
            <a:endParaRPr lang="zh-CN" altLang="en-US" sz="2000" b="1" dirty="0"/>
          </a:p>
        </p:txBody>
      </p:sp>
      <p:sp>
        <p:nvSpPr>
          <p:cNvPr id="7" name="矩形 6"/>
          <p:cNvSpPr/>
          <p:nvPr/>
        </p:nvSpPr>
        <p:spPr>
          <a:xfrm>
            <a:off x="0" y="3573016"/>
            <a:ext cx="896448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Coupling: 3 minute coupling time recommended</a:t>
            </a:r>
          </a:p>
          <a:p>
            <a:r>
              <a:rPr lang="en-US" altLang="zh-CN" dirty="0" smtClean="0"/>
              <a:t>Deprotection: Use ammonium hydroxide and deprotect as required by nucleobases. When using AMA, a small amount of a non-fluorescent impurity will be formed. To eliminate this impurity, first deprotect with ammonium hydroxide for 30 minutes at room temperature, add an equal volume of 40% methylamine and then complete the deprotection as required by the nucleobases - e.g. 10 minutes at 65°C or 2 hours at room temperature for standard bases.</a:t>
            </a:r>
          </a:p>
          <a:p>
            <a:r>
              <a:rPr lang="en-US" altLang="zh-CN" dirty="0" smtClean="0"/>
              <a:t>Storage: Freezer storage, -10 to -30°C, dry</a:t>
            </a:r>
          </a:p>
          <a:p>
            <a:r>
              <a:rPr lang="en-US" altLang="zh-CN" dirty="0" smtClean="0"/>
              <a:t>Stability in Solution: 1-2 days, &lt;90% efficient after 4 days</a:t>
            </a:r>
            <a:endParaRPr lang="en-US" altLang="zh-C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</TotalTime>
  <Words>1065</Words>
  <Application>Microsoft Office PowerPoint</Application>
  <PresentationFormat>全屏显示(4:3)</PresentationFormat>
  <Paragraphs>72</Paragraphs>
  <Slides>19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Administrator</cp:lastModifiedBy>
  <cp:revision>50</cp:revision>
  <dcterms:created xsi:type="dcterms:W3CDTF">2018-11-23T12:38:21Z</dcterms:created>
  <dcterms:modified xsi:type="dcterms:W3CDTF">2018-11-25T11:05:22Z</dcterms:modified>
</cp:coreProperties>
</file>

<file path=docProps/thumbnail.jpeg>
</file>